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  <p:sldId id="267" r:id="rId41"/>
    <p:sldId id="268" r:id="rId42"/>
    <p:sldId id="269" r:id="rId43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Advent Pro" charset="1" panose="02000506040000020004"/>
      <p:regular r:id="rId14"/>
    </p:embeddedFont>
    <p:embeddedFont>
      <p:font typeface="Advent Pro Bold" charset="1" panose="02000506040000020004"/>
      <p:regular r:id="rId15"/>
    </p:embeddedFont>
    <p:embeddedFont>
      <p:font typeface="Advent Pro Italics" charset="1" panose="02000506040000020004"/>
      <p:regular r:id="rId16"/>
    </p:embeddedFont>
    <p:embeddedFont>
      <p:font typeface="Advent Pro Bold Italics" charset="1" panose="02000506040000020004"/>
      <p:regular r:id="rId17"/>
    </p:embeddedFont>
    <p:embeddedFont>
      <p:font typeface="Advent Pro Thin" charset="1" panose="02000506040000020004"/>
      <p:regular r:id="rId18"/>
    </p:embeddedFont>
    <p:embeddedFont>
      <p:font typeface="Advent Pro Thin Italics" charset="1" panose="02000506040000020004"/>
      <p:regular r:id="rId19"/>
    </p:embeddedFont>
    <p:embeddedFont>
      <p:font typeface="Advent Pro Extra-Light" charset="1" panose="02000506040000020004"/>
      <p:regular r:id="rId20"/>
    </p:embeddedFont>
    <p:embeddedFont>
      <p:font typeface="Advent Pro Extra-Light Italics" charset="1" panose="02000506040000020004"/>
      <p:regular r:id="rId21"/>
    </p:embeddedFont>
    <p:embeddedFont>
      <p:font typeface="Advent Pro Light" charset="1" panose="02000506040000020004"/>
      <p:regular r:id="rId22"/>
    </p:embeddedFont>
    <p:embeddedFont>
      <p:font typeface="Advent Pro Light Italics" charset="1" panose="02000506040000020004"/>
      <p:regular r:id="rId23"/>
    </p:embeddedFont>
    <p:embeddedFont>
      <p:font typeface="Advent Pro Medium" charset="1" panose="02000506040000020004"/>
      <p:regular r:id="rId24"/>
    </p:embeddedFont>
    <p:embeddedFont>
      <p:font typeface="Advent Pro Medium Italics" charset="1" panose="02000506040000020004"/>
      <p:regular r:id="rId25"/>
    </p:embeddedFont>
    <p:embeddedFont>
      <p:font typeface="Advent Pro Semi-Bold" charset="1" panose="02000506040000020004"/>
      <p:regular r:id="rId26"/>
    </p:embeddedFont>
    <p:embeddedFont>
      <p:font typeface="Advent Pro Semi-Bold Italics" charset="1" panose="02000506040000020004"/>
      <p:regular r:id="rId27"/>
    </p:embeddedFont>
    <p:embeddedFont>
      <p:font typeface="Advent Pro Ultra-Bold" charset="1" panose="02000506040000020004"/>
      <p:regular r:id="rId28"/>
    </p:embeddedFont>
    <p:embeddedFont>
      <p:font typeface="Advent Pro Ultra-Bold Italics" charset="1" panose="020005060400000200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slides/slide11.xml" Type="http://schemas.openxmlformats.org/officeDocument/2006/relationships/slide"/><Relationship Id="rId41" Target="slides/slide12.xml" Type="http://schemas.openxmlformats.org/officeDocument/2006/relationships/slide"/><Relationship Id="rId42" Target="slides/slide13.xml" Type="http://schemas.openxmlformats.org/officeDocument/2006/relationships/slide"/><Relationship Id="rId43" Target="slides/slide14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5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7006" y="2209026"/>
            <a:ext cx="5785138" cy="5785138"/>
          </a:xfrm>
          <a:custGeom>
            <a:avLst/>
            <a:gdLst/>
            <a:ahLst/>
            <a:cxnLst/>
            <a:rect r="r" b="b" t="t" l="l"/>
            <a:pathLst>
              <a:path h="5785138" w="5785138">
                <a:moveTo>
                  <a:pt x="0" y="0"/>
                </a:moveTo>
                <a:lnTo>
                  <a:pt x="5785138" y="0"/>
                </a:lnTo>
                <a:lnTo>
                  <a:pt x="5785138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69783" y="516007"/>
            <a:ext cx="17371974" cy="9254986"/>
            <a:chOff x="0" y="0"/>
            <a:chExt cx="4433402" cy="236191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33402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33402">
                  <a:moveTo>
                    <a:pt x="0" y="0"/>
                  </a:moveTo>
                  <a:lnTo>
                    <a:pt x="4433402" y="0"/>
                  </a:lnTo>
                  <a:lnTo>
                    <a:pt x="4433402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757006" y="2209026"/>
            <a:ext cx="5837023" cy="5785138"/>
          </a:xfrm>
          <a:custGeom>
            <a:avLst/>
            <a:gdLst/>
            <a:ahLst/>
            <a:cxnLst/>
            <a:rect r="r" b="b" t="t" l="l"/>
            <a:pathLst>
              <a:path h="5785138" w="5837023">
                <a:moveTo>
                  <a:pt x="0" y="0"/>
                </a:moveTo>
                <a:lnTo>
                  <a:pt x="5837022" y="0"/>
                </a:lnTo>
                <a:lnTo>
                  <a:pt x="5837022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760536"/>
            <a:ext cx="9115449" cy="4688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23"/>
              </a:lnSpc>
            </a:pPr>
            <a:r>
              <a:rPr lang="en-US" sz="8599">
                <a:solidFill>
                  <a:srgbClr val="F9F8FF"/>
                </a:solidFill>
                <a:latin typeface="Advent Pro Bold"/>
              </a:rPr>
              <a:t>SEGMENTACIÓN DE CARIES EN RADIOGRAFÍAS PANORÁMICAS</a:t>
            </a:r>
          </a:p>
          <a:p>
            <a:pPr>
              <a:lnSpc>
                <a:spcPts val="7223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430437"/>
            <a:ext cx="6321361" cy="1049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35"/>
              </a:lnSpc>
            </a:pPr>
            <a:r>
              <a:rPr lang="en-US" sz="3334">
                <a:solidFill>
                  <a:srgbClr val="F9F8FF"/>
                </a:solidFill>
                <a:latin typeface="Glacial Indifference"/>
              </a:rPr>
              <a:t>Andres Julian Garcia Rueda</a:t>
            </a:r>
          </a:p>
          <a:p>
            <a:pPr>
              <a:lnSpc>
                <a:spcPts val="4135"/>
              </a:lnSpc>
            </a:pPr>
            <a:r>
              <a:rPr lang="en-US" sz="3334">
                <a:solidFill>
                  <a:srgbClr val="F9F8FF"/>
                </a:solidFill>
                <a:latin typeface="Glacial Indifference"/>
              </a:rPr>
              <a:t>Juan Felipe Velandia Naranjo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470635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34475" y="516007"/>
            <a:ext cx="0" cy="9261104"/>
          </a:xfrm>
          <a:prstGeom prst="line">
            <a:avLst/>
          </a:prstGeom>
          <a:ln cap="flat" w="19050">
            <a:solidFill>
              <a:srgbClr val="F9F8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764237" y="2209026"/>
            <a:ext cx="5777906" cy="5785138"/>
          </a:xfrm>
          <a:custGeom>
            <a:avLst/>
            <a:gdLst/>
            <a:ahLst/>
            <a:cxnLst/>
            <a:rect r="r" b="b" t="t" l="l"/>
            <a:pathLst>
              <a:path h="5785138" w="5777906">
                <a:moveTo>
                  <a:pt x="0" y="0"/>
                </a:moveTo>
                <a:lnTo>
                  <a:pt x="5777907" y="0"/>
                </a:lnTo>
                <a:lnTo>
                  <a:pt x="5777907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763250" y="2209026"/>
            <a:ext cx="5778894" cy="5785138"/>
            <a:chOff x="0" y="0"/>
            <a:chExt cx="1522013" cy="15236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22013" cy="1523658"/>
            </a:xfrm>
            <a:custGeom>
              <a:avLst/>
              <a:gdLst/>
              <a:ahLst/>
              <a:cxnLst/>
              <a:rect r="r" b="b" t="t" l="l"/>
              <a:pathLst>
                <a:path h="1523658" w="1522013">
                  <a:moveTo>
                    <a:pt x="0" y="0"/>
                  </a:moveTo>
                  <a:lnTo>
                    <a:pt x="1522013" y="0"/>
                  </a:lnTo>
                  <a:lnTo>
                    <a:pt x="1522013" y="1523658"/>
                  </a:lnTo>
                  <a:lnTo>
                    <a:pt x="0" y="1523658"/>
                  </a:lnTo>
                  <a:close/>
                </a:path>
              </a:pathLst>
            </a:custGeom>
            <a:solidFill>
              <a:srgbClr val="F9F8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764237" y="2209026"/>
            <a:ext cx="5785138" cy="5785138"/>
          </a:xfrm>
          <a:custGeom>
            <a:avLst/>
            <a:gdLst/>
            <a:ahLst/>
            <a:cxnLst/>
            <a:rect r="r" b="b" t="t" l="l"/>
            <a:pathLst>
              <a:path h="5785138" w="5785138">
                <a:moveTo>
                  <a:pt x="0" y="0"/>
                </a:moveTo>
                <a:lnTo>
                  <a:pt x="5785138" y="0"/>
                </a:lnTo>
                <a:lnTo>
                  <a:pt x="5785138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4294940"/>
            <a:ext cx="7829252" cy="1252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51"/>
              </a:lnSpc>
            </a:pPr>
            <a:r>
              <a:rPr lang="en-US" sz="8926">
                <a:solidFill>
                  <a:srgbClr val="F9F8FF"/>
                </a:solidFill>
                <a:latin typeface="Advent Pro Ultra-Bold"/>
              </a:rPr>
              <a:t>RESULTADOS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892513"/>
            <a:ext cx="4166179" cy="2320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662"/>
              </a:lnSpc>
            </a:pPr>
            <a:r>
              <a:rPr lang="en-US" sz="16821" spc="1900">
                <a:solidFill>
                  <a:srgbClr val="F9F8FF"/>
                </a:solidFill>
                <a:latin typeface="Advent Pro Ultra-Bold"/>
              </a:rPr>
              <a:t>06.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253220"/>
            <a:ext cx="6320017" cy="1301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F9F8FF"/>
                </a:solidFill>
                <a:latin typeface="Glacial Indifference"/>
              </a:rPr>
              <a:t>Acontinuación se podran visualizar los resultados obtenidos de las predicciones de la UNET entrenada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516007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907496" y="2553016"/>
            <a:ext cx="9054421" cy="2056521"/>
          </a:xfrm>
          <a:custGeom>
            <a:avLst/>
            <a:gdLst/>
            <a:ahLst/>
            <a:cxnLst/>
            <a:rect r="r" b="b" t="t" l="l"/>
            <a:pathLst>
              <a:path h="2056521" w="9054421">
                <a:moveTo>
                  <a:pt x="0" y="0"/>
                </a:moveTo>
                <a:lnTo>
                  <a:pt x="9054421" y="0"/>
                </a:lnTo>
                <a:lnTo>
                  <a:pt x="9054421" y="2056521"/>
                </a:lnTo>
                <a:lnTo>
                  <a:pt x="0" y="2056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22598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284744" y="4609537"/>
            <a:ext cx="9155277" cy="2544220"/>
          </a:xfrm>
          <a:custGeom>
            <a:avLst/>
            <a:gdLst/>
            <a:ahLst/>
            <a:cxnLst/>
            <a:rect r="r" b="b" t="t" l="l"/>
            <a:pathLst>
              <a:path h="2544220" w="9155277">
                <a:moveTo>
                  <a:pt x="0" y="0"/>
                </a:moveTo>
                <a:lnTo>
                  <a:pt x="9155277" y="0"/>
                </a:lnTo>
                <a:lnTo>
                  <a:pt x="9155277" y="2544220"/>
                </a:lnTo>
                <a:lnTo>
                  <a:pt x="0" y="25442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275" r="0" b="-84156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34707" y="6993476"/>
            <a:ext cx="10329465" cy="2539918"/>
          </a:xfrm>
          <a:custGeom>
            <a:avLst/>
            <a:gdLst/>
            <a:ahLst/>
            <a:cxnLst/>
            <a:rect r="r" b="b" t="t" l="l"/>
            <a:pathLst>
              <a:path h="2539918" w="10329465">
                <a:moveTo>
                  <a:pt x="0" y="0"/>
                </a:moveTo>
                <a:lnTo>
                  <a:pt x="10329465" y="0"/>
                </a:lnTo>
                <a:lnTo>
                  <a:pt x="10329465" y="2539918"/>
                </a:lnTo>
                <a:lnTo>
                  <a:pt x="0" y="2539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1112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43136" y="1067032"/>
            <a:ext cx="14999008" cy="125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56"/>
              </a:lnSpc>
            </a:pPr>
            <a:r>
              <a:rPr lang="en-US" sz="10543">
                <a:solidFill>
                  <a:srgbClr val="F9F8FF"/>
                </a:solidFill>
                <a:latin typeface="Advent Pro Bold"/>
              </a:rPr>
              <a:t>PREDICCIONES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470635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34475" y="516007"/>
            <a:ext cx="0" cy="9261104"/>
          </a:xfrm>
          <a:prstGeom prst="line">
            <a:avLst/>
          </a:prstGeom>
          <a:ln cap="flat" w="19050">
            <a:solidFill>
              <a:srgbClr val="F9F8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764237" y="2209026"/>
            <a:ext cx="5777906" cy="5785138"/>
          </a:xfrm>
          <a:custGeom>
            <a:avLst/>
            <a:gdLst/>
            <a:ahLst/>
            <a:cxnLst/>
            <a:rect r="r" b="b" t="t" l="l"/>
            <a:pathLst>
              <a:path h="5785138" w="5777906">
                <a:moveTo>
                  <a:pt x="0" y="0"/>
                </a:moveTo>
                <a:lnTo>
                  <a:pt x="5777907" y="0"/>
                </a:lnTo>
                <a:lnTo>
                  <a:pt x="5777907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763250" y="2209026"/>
            <a:ext cx="5778894" cy="5785138"/>
            <a:chOff x="0" y="0"/>
            <a:chExt cx="1522013" cy="15236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22013" cy="1523658"/>
            </a:xfrm>
            <a:custGeom>
              <a:avLst/>
              <a:gdLst/>
              <a:ahLst/>
              <a:cxnLst/>
              <a:rect r="r" b="b" t="t" l="l"/>
              <a:pathLst>
                <a:path h="1523658" w="1522013">
                  <a:moveTo>
                    <a:pt x="0" y="0"/>
                  </a:moveTo>
                  <a:lnTo>
                    <a:pt x="1522013" y="0"/>
                  </a:lnTo>
                  <a:lnTo>
                    <a:pt x="1522013" y="1523658"/>
                  </a:lnTo>
                  <a:lnTo>
                    <a:pt x="0" y="1523658"/>
                  </a:lnTo>
                  <a:close/>
                </a:path>
              </a:pathLst>
            </a:custGeom>
            <a:solidFill>
              <a:srgbClr val="F9F8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965387" y="2413792"/>
            <a:ext cx="5375606" cy="5375606"/>
          </a:xfrm>
          <a:custGeom>
            <a:avLst/>
            <a:gdLst/>
            <a:ahLst/>
            <a:cxnLst/>
            <a:rect r="r" b="b" t="t" l="l"/>
            <a:pathLst>
              <a:path h="5375606" w="5375606">
                <a:moveTo>
                  <a:pt x="0" y="0"/>
                </a:moveTo>
                <a:lnTo>
                  <a:pt x="5375607" y="0"/>
                </a:lnTo>
                <a:lnTo>
                  <a:pt x="5375607" y="5375606"/>
                </a:lnTo>
                <a:lnTo>
                  <a:pt x="0" y="537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4294940"/>
            <a:ext cx="7829252" cy="1252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51"/>
              </a:lnSpc>
            </a:pPr>
            <a:r>
              <a:rPr lang="en-US" sz="8926">
                <a:solidFill>
                  <a:srgbClr val="F9F8FF"/>
                </a:solidFill>
                <a:latin typeface="Advent Pro Ultra-Bold"/>
              </a:rPr>
              <a:t>CONCLUSIONES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892513"/>
            <a:ext cx="4166179" cy="2320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662"/>
              </a:lnSpc>
            </a:pPr>
            <a:r>
              <a:rPr lang="en-US" sz="16821" spc="1900">
                <a:solidFill>
                  <a:srgbClr val="F9F8FF"/>
                </a:solidFill>
                <a:latin typeface="Advent Pro Ultra-Bold"/>
              </a:rPr>
              <a:t>07.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253220"/>
            <a:ext cx="6320017" cy="861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F9F8FF"/>
                </a:solidFill>
                <a:latin typeface="Glacial Indifference"/>
              </a:rPr>
              <a:t>Algunas de las conclusiones que se pudieron deducir de los datos y resultados obtenidos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470635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2242141"/>
            <a:ext cx="5307222" cy="5355035"/>
          </a:xfrm>
          <a:custGeom>
            <a:avLst/>
            <a:gdLst/>
            <a:ahLst/>
            <a:cxnLst/>
            <a:rect r="r" b="b" t="t" l="l"/>
            <a:pathLst>
              <a:path h="5355035" w="5307222">
                <a:moveTo>
                  <a:pt x="0" y="0"/>
                </a:moveTo>
                <a:lnTo>
                  <a:pt x="5307222" y="0"/>
                </a:lnTo>
                <a:lnTo>
                  <a:pt x="5307222" y="5355035"/>
                </a:lnTo>
                <a:lnTo>
                  <a:pt x="0" y="5355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109286" y="770231"/>
            <a:ext cx="4069428" cy="4069428"/>
          </a:xfrm>
          <a:custGeom>
            <a:avLst/>
            <a:gdLst/>
            <a:ahLst/>
            <a:cxnLst/>
            <a:rect r="r" b="b" t="t" l="l"/>
            <a:pathLst>
              <a:path h="4069428" w="4069428">
                <a:moveTo>
                  <a:pt x="0" y="0"/>
                </a:moveTo>
                <a:lnTo>
                  <a:pt x="4069428" y="0"/>
                </a:lnTo>
                <a:lnTo>
                  <a:pt x="4069428" y="4069427"/>
                </a:lnTo>
                <a:lnTo>
                  <a:pt x="0" y="40694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109286" y="51435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95611" y="2242141"/>
            <a:ext cx="5413453" cy="5355035"/>
          </a:xfrm>
          <a:custGeom>
            <a:avLst/>
            <a:gdLst/>
            <a:ahLst/>
            <a:cxnLst/>
            <a:rect r="r" b="b" t="t" l="l"/>
            <a:pathLst>
              <a:path h="5355035" w="5413453">
                <a:moveTo>
                  <a:pt x="0" y="0"/>
                </a:moveTo>
                <a:lnTo>
                  <a:pt x="5413454" y="0"/>
                </a:lnTo>
                <a:lnTo>
                  <a:pt x="5413454" y="5355035"/>
                </a:lnTo>
                <a:lnTo>
                  <a:pt x="0" y="53550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516007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788309" y="3221038"/>
            <a:ext cx="12711382" cy="3444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0"/>
              </a:lnSpc>
            </a:pPr>
            <a:r>
              <a:rPr lang="en-US" sz="20000">
                <a:solidFill>
                  <a:srgbClr val="F9F8FF"/>
                </a:solidFill>
                <a:latin typeface="Advent Pro Bold"/>
              </a:rPr>
              <a:t>!GRACIAS!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516007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34475" y="516007"/>
            <a:ext cx="0" cy="9261104"/>
          </a:xfrm>
          <a:prstGeom prst="line">
            <a:avLst/>
          </a:prstGeom>
          <a:ln cap="flat" w="19050">
            <a:solidFill>
              <a:srgbClr val="F9F8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9676348" y="1028700"/>
            <a:ext cx="6614908" cy="6674502"/>
          </a:xfrm>
          <a:custGeom>
            <a:avLst/>
            <a:gdLst/>
            <a:ahLst/>
            <a:cxnLst/>
            <a:rect r="r" b="b" t="t" l="l"/>
            <a:pathLst>
              <a:path h="6674502" w="6614908">
                <a:moveTo>
                  <a:pt x="0" y="0"/>
                </a:moveTo>
                <a:lnTo>
                  <a:pt x="6614908" y="0"/>
                </a:lnTo>
                <a:lnTo>
                  <a:pt x="6614908" y="6674502"/>
                </a:lnTo>
                <a:lnTo>
                  <a:pt x="0" y="6674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3197103" y="5157603"/>
            <a:ext cx="3627522" cy="3815843"/>
            <a:chOff x="0" y="0"/>
            <a:chExt cx="955397" cy="100499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55397" cy="1004996"/>
            </a:xfrm>
            <a:custGeom>
              <a:avLst/>
              <a:gdLst/>
              <a:ahLst/>
              <a:cxnLst/>
              <a:rect r="r" b="b" t="t" l="l"/>
              <a:pathLst>
                <a:path h="1004996" w="955397">
                  <a:moveTo>
                    <a:pt x="0" y="0"/>
                  </a:moveTo>
                  <a:lnTo>
                    <a:pt x="955397" y="0"/>
                  </a:lnTo>
                  <a:lnTo>
                    <a:pt x="955397" y="1004996"/>
                  </a:lnTo>
                  <a:lnTo>
                    <a:pt x="0" y="1004996"/>
                  </a:lnTo>
                  <a:close/>
                </a:path>
              </a:pathLst>
            </a:custGeom>
            <a:solidFill>
              <a:srgbClr val="0A121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3380242" y="5379242"/>
            <a:ext cx="3879058" cy="3879058"/>
          </a:xfrm>
          <a:custGeom>
            <a:avLst/>
            <a:gdLst/>
            <a:ahLst/>
            <a:cxnLst/>
            <a:rect r="r" b="b" t="t" l="l"/>
            <a:pathLst>
              <a:path h="3879058" w="3879058">
                <a:moveTo>
                  <a:pt x="0" y="0"/>
                </a:moveTo>
                <a:lnTo>
                  <a:pt x="3879058" y="0"/>
                </a:lnTo>
                <a:lnTo>
                  <a:pt x="3879058" y="3879058"/>
                </a:lnTo>
                <a:lnTo>
                  <a:pt x="0" y="38790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4294940"/>
            <a:ext cx="6393307" cy="1252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51"/>
              </a:lnSpc>
            </a:pPr>
            <a:r>
              <a:rPr lang="en-US" sz="8926">
                <a:solidFill>
                  <a:srgbClr val="F9F8FF"/>
                </a:solidFill>
                <a:latin typeface="Advent Pro Ultra-Bold"/>
              </a:rPr>
              <a:t>PROBLEMA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892513"/>
            <a:ext cx="4166179" cy="2318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662"/>
              </a:lnSpc>
            </a:pPr>
            <a:r>
              <a:rPr lang="en-US" sz="16821" spc="1900">
                <a:solidFill>
                  <a:srgbClr val="F9F8FF"/>
                </a:solidFill>
                <a:latin typeface="Advent Pro Ultra-Bold"/>
              </a:rPr>
              <a:t>01.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7112150"/>
            <a:ext cx="6320017" cy="1740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F9F8FF"/>
                </a:solidFill>
                <a:latin typeface="Glacial Indifference"/>
              </a:rPr>
              <a:t>Se busca apartir de radiografias panoramicas detectar caries en los dientes, con el fin de facilitar la detección y localización de estas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516007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34475" y="516007"/>
            <a:ext cx="0" cy="9261104"/>
          </a:xfrm>
          <a:prstGeom prst="line">
            <a:avLst/>
          </a:prstGeom>
          <a:ln cap="flat" w="19050">
            <a:solidFill>
              <a:srgbClr val="F9F8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764237" y="2209026"/>
            <a:ext cx="5777906" cy="5785138"/>
          </a:xfrm>
          <a:custGeom>
            <a:avLst/>
            <a:gdLst/>
            <a:ahLst/>
            <a:cxnLst/>
            <a:rect r="r" b="b" t="t" l="l"/>
            <a:pathLst>
              <a:path h="5785138" w="5777906">
                <a:moveTo>
                  <a:pt x="0" y="0"/>
                </a:moveTo>
                <a:lnTo>
                  <a:pt x="5777907" y="0"/>
                </a:lnTo>
                <a:lnTo>
                  <a:pt x="5777907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763250" y="2209026"/>
            <a:ext cx="5778894" cy="5785138"/>
            <a:chOff x="0" y="0"/>
            <a:chExt cx="1522013" cy="15236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22013" cy="1523658"/>
            </a:xfrm>
            <a:custGeom>
              <a:avLst/>
              <a:gdLst/>
              <a:ahLst/>
              <a:cxnLst/>
              <a:rect r="r" b="b" t="t" l="l"/>
              <a:pathLst>
                <a:path h="1523658" w="1522013">
                  <a:moveTo>
                    <a:pt x="0" y="0"/>
                  </a:moveTo>
                  <a:lnTo>
                    <a:pt x="1522013" y="0"/>
                  </a:lnTo>
                  <a:lnTo>
                    <a:pt x="1522013" y="1523658"/>
                  </a:lnTo>
                  <a:lnTo>
                    <a:pt x="0" y="152365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775850" y="2253990"/>
            <a:ext cx="5766294" cy="5785138"/>
          </a:xfrm>
          <a:custGeom>
            <a:avLst/>
            <a:gdLst/>
            <a:ahLst/>
            <a:cxnLst/>
            <a:rect r="r" b="b" t="t" l="l"/>
            <a:pathLst>
              <a:path h="5785138" w="5766294">
                <a:moveTo>
                  <a:pt x="0" y="0"/>
                </a:moveTo>
                <a:lnTo>
                  <a:pt x="5766294" y="0"/>
                </a:lnTo>
                <a:lnTo>
                  <a:pt x="5766294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4294940"/>
            <a:ext cx="6393307" cy="1252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51"/>
              </a:lnSpc>
            </a:pPr>
            <a:r>
              <a:rPr lang="en-US" sz="8926">
                <a:solidFill>
                  <a:srgbClr val="F9F8FF"/>
                </a:solidFill>
                <a:latin typeface="Advent Pro Ultra-Bold"/>
              </a:rPr>
              <a:t>DATOS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892513"/>
            <a:ext cx="4166179" cy="2320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662"/>
              </a:lnSpc>
            </a:pPr>
            <a:r>
              <a:rPr lang="en-US" sz="16821" spc="1900">
                <a:solidFill>
                  <a:srgbClr val="F9F8FF"/>
                </a:solidFill>
                <a:latin typeface="Advent Pro Ultra-Bold"/>
              </a:rPr>
              <a:t>02.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253220"/>
            <a:ext cx="6320017" cy="1301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F9F8FF"/>
                </a:solidFill>
                <a:latin typeface="Glacial Indifference"/>
              </a:rPr>
              <a:t>Los datos fueron obtenidos de kaggle donde se especifica que los datos se obtuvieron de un repositorio con fines investigativos.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516007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2487893"/>
            <a:ext cx="5660809" cy="2063270"/>
            <a:chOff x="0" y="0"/>
            <a:chExt cx="1490913" cy="54341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90913" cy="543413"/>
            </a:xfrm>
            <a:custGeom>
              <a:avLst/>
              <a:gdLst/>
              <a:ahLst/>
              <a:cxnLst/>
              <a:rect r="r" b="b" t="t" l="l"/>
              <a:pathLst>
                <a:path h="543413" w="1490913">
                  <a:moveTo>
                    <a:pt x="0" y="0"/>
                  </a:moveTo>
                  <a:lnTo>
                    <a:pt x="1490913" y="0"/>
                  </a:lnTo>
                  <a:lnTo>
                    <a:pt x="1490913" y="543413"/>
                  </a:lnTo>
                  <a:lnTo>
                    <a:pt x="0" y="543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9F8FF"/>
              </a:solidFill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339137" y="2487893"/>
            <a:ext cx="5660809" cy="2063270"/>
            <a:chOff x="0" y="0"/>
            <a:chExt cx="1490913" cy="54341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90913" cy="543413"/>
            </a:xfrm>
            <a:custGeom>
              <a:avLst/>
              <a:gdLst/>
              <a:ahLst/>
              <a:cxnLst/>
              <a:rect r="r" b="b" t="t" l="l"/>
              <a:pathLst>
                <a:path h="543413" w="1490913">
                  <a:moveTo>
                    <a:pt x="0" y="0"/>
                  </a:moveTo>
                  <a:lnTo>
                    <a:pt x="1490913" y="0"/>
                  </a:lnTo>
                  <a:lnTo>
                    <a:pt x="1490913" y="543413"/>
                  </a:lnTo>
                  <a:lnTo>
                    <a:pt x="0" y="543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9F8FF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4850070"/>
            <a:ext cx="5660809" cy="2063270"/>
            <a:chOff x="0" y="0"/>
            <a:chExt cx="1490913" cy="54341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90913" cy="543413"/>
            </a:xfrm>
            <a:custGeom>
              <a:avLst/>
              <a:gdLst/>
              <a:ahLst/>
              <a:cxnLst/>
              <a:rect r="r" b="b" t="t" l="l"/>
              <a:pathLst>
                <a:path h="543413" w="1490913">
                  <a:moveTo>
                    <a:pt x="0" y="0"/>
                  </a:moveTo>
                  <a:lnTo>
                    <a:pt x="1490913" y="0"/>
                  </a:lnTo>
                  <a:lnTo>
                    <a:pt x="1490913" y="543413"/>
                  </a:lnTo>
                  <a:lnTo>
                    <a:pt x="0" y="543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9F8FF"/>
              </a:solidFill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339137" y="4882724"/>
            <a:ext cx="5660809" cy="2063270"/>
            <a:chOff x="0" y="0"/>
            <a:chExt cx="1490913" cy="54341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90913" cy="543413"/>
            </a:xfrm>
            <a:custGeom>
              <a:avLst/>
              <a:gdLst/>
              <a:ahLst/>
              <a:cxnLst/>
              <a:rect r="r" b="b" t="t" l="l"/>
              <a:pathLst>
                <a:path h="543413" w="1490913">
                  <a:moveTo>
                    <a:pt x="0" y="0"/>
                  </a:moveTo>
                  <a:lnTo>
                    <a:pt x="1490913" y="0"/>
                  </a:lnTo>
                  <a:lnTo>
                    <a:pt x="1490913" y="543413"/>
                  </a:lnTo>
                  <a:lnTo>
                    <a:pt x="0" y="543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9F8FF"/>
              </a:solidFill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7208616"/>
            <a:ext cx="5660809" cy="2063270"/>
            <a:chOff x="0" y="0"/>
            <a:chExt cx="1490913" cy="54341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90913" cy="543413"/>
            </a:xfrm>
            <a:custGeom>
              <a:avLst/>
              <a:gdLst/>
              <a:ahLst/>
              <a:cxnLst/>
              <a:rect r="r" b="b" t="t" l="l"/>
              <a:pathLst>
                <a:path h="543413" w="1490913">
                  <a:moveTo>
                    <a:pt x="0" y="0"/>
                  </a:moveTo>
                  <a:lnTo>
                    <a:pt x="1490913" y="0"/>
                  </a:lnTo>
                  <a:lnTo>
                    <a:pt x="1490913" y="543413"/>
                  </a:lnTo>
                  <a:lnTo>
                    <a:pt x="0" y="543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9F8FF"/>
              </a:solidFill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321056" y="7195030"/>
            <a:ext cx="5660809" cy="2063270"/>
            <a:chOff x="0" y="0"/>
            <a:chExt cx="1490913" cy="54341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90913" cy="543413"/>
            </a:xfrm>
            <a:custGeom>
              <a:avLst/>
              <a:gdLst/>
              <a:ahLst/>
              <a:cxnLst/>
              <a:rect r="r" b="b" t="t" l="l"/>
              <a:pathLst>
                <a:path h="543413" w="1490913">
                  <a:moveTo>
                    <a:pt x="0" y="0"/>
                  </a:moveTo>
                  <a:lnTo>
                    <a:pt x="1490913" y="0"/>
                  </a:lnTo>
                  <a:lnTo>
                    <a:pt x="1490913" y="543413"/>
                  </a:lnTo>
                  <a:lnTo>
                    <a:pt x="0" y="543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9F8FF"/>
              </a:solidFill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649575" y="2791244"/>
            <a:ext cx="3086100" cy="6021167"/>
            <a:chOff x="0" y="0"/>
            <a:chExt cx="812800" cy="158582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1585822"/>
            </a:xfrm>
            <a:custGeom>
              <a:avLst/>
              <a:gdLst/>
              <a:ahLst/>
              <a:cxnLst/>
              <a:rect r="r" b="b" t="t" l="l"/>
              <a:pathLst>
                <a:path h="158582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585822"/>
                  </a:lnTo>
                  <a:lnTo>
                    <a:pt x="0" y="1585822"/>
                  </a:lnTo>
                  <a:close/>
                </a:path>
              </a:pathLst>
            </a:custGeom>
            <a:solidFill>
              <a:srgbClr val="F9F8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13700969" y="4143542"/>
            <a:ext cx="3034705" cy="3376447"/>
          </a:xfrm>
          <a:custGeom>
            <a:avLst/>
            <a:gdLst/>
            <a:ahLst/>
            <a:cxnLst/>
            <a:rect r="r" b="b" t="t" l="l"/>
            <a:pathLst>
              <a:path h="3376447" w="3034705">
                <a:moveTo>
                  <a:pt x="0" y="0"/>
                </a:moveTo>
                <a:lnTo>
                  <a:pt x="3034706" y="0"/>
                </a:lnTo>
                <a:lnTo>
                  <a:pt x="3034706" y="3376447"/>
                </a:lnTo>
                <a:lnTo>
                  <a:pt x="0" y="33764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75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4390596" y="2859259"/>
            <a:ext cx="1679282" cy="1297245"/>
          </a:xfrm>
          <a:custGeom>
            <a:avLst/>
            <a:gdLst/>
            <a:ahLst/>
            <a:cxnLst/>
            <a:rect r="r" b="b" t="t" l="l"/>
            <a:pathLst>
              <a:path h="1297245" w="1679282">
                <a:moveTo>
                  <a:pt x="0" y="0"/>
                </a:moveTo>
                <a:lnTo>
                  <a:pt x="1679282" y="0"/>
                </a:lnTo>
                <a:lnTo>
                  <a:pt x="1679282" y="1297245"/>
                </a:lnTo>
                <a:lnTo>
                  <a:pt x="0" y="12972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240895" y="2801206"/>
            <a:ext cx="1858733" cy="718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9"/>
              </a:lnSpc>
            </a:pPr>
            <a:r>
              <a:rPr lang="en-US" sz="4738" spc="85">
                <a:solidFill>
                  <a:srgbClr val="FFFFFF"/>
                </a:solidFill>
                <a:latin typeface="Glacial Indifference Bold"/>
              </a:rPr>
              <a:t>01.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604988" y="2791244"/>
            <a:ext cx="1539012" cy="720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9"/>
              </a:lnSpc>
            </a:pPr>
            <a:r>
              <a:rPr lang="en-US" sz="4738" spc="85">
                <a:solidFill>
                  <a:srgbClr val="FFFFFF"/>
                </a:solidFill>
                <a:latin typeface="Glacial Indifference Bold"/>
              </a:rPr>
              <a:t>04.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40895" y="5143500"/>
            <a:ext cx="1714859" cy="718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9"/>
              </a:lnSpc>
            </a:pPr>
            <a:r>
              <a:rPr lang="en-US" sz="4738" spc="85">
                <a:solidFill>
                  <a:srgbClr val="FFFFFF"/>
                </a:solidFill>
                <a:latin typeface="Glacial Indifference Bold"/>
              </a:rPr>
              <a:t>02.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604988" y="5143500"/>
            <a:ext cx="1539012" cy="720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9"/>
              </a:lnSpc>
            </a:pPr>
            <a:r>
              <a:rPr lang="en-US" sz="4738" spc="85">
                <a:solidFill>
                  <a:srgbClr val="FFFFFF"/>
                </a:solidFill>
                <a:latin typeface="Glacial Indifference Bold"/>
              </a:rPr>
              <a:t>05.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336808" y="2829781"/>
            <a:ext cx="2611679" cy="1384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05"/>
              </a:lnSpc>
            </a:pPr>
            <a:r>
              <a:rPr lang="en-US" sz="2528" spc="45">
                <a:solidFill>
                  <a:srgbClr val="FFFFFF"/>
                </a:solidFill>
                <a:latin typeface="Glacial Indifference"/>
              </a:rPr>
              <a:t>Imágenes de radiografías dentales de tamaño completo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053895" y="2819819"/>
            <a:ext cx="2812323" cy="15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491"/>
              </a:lnSpc>
              <a:spcBef>
                <a:spcPct val="0"/>
              </a:spcBef>
            </a:pPr>
            <a:r>
              <a:rPr lang="en-US" sz="2328" spc="41">
                <a:solidFill>
                  <a:srgbClr val="FFFFFF"/>
                </a:solidFill>
                <a:latin typeface="Glacial Indifference"/>
              </a:rPr>
              <a:t>Máscara de segmentación de caries de tamaño completo en el borde de los dientes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336808" y="5079383"/>
            <a:ext cx="2611679" cy="143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812"/>
              </a:lnSpc>
              <a:spcBef>
                <a:spcPct val="0"/>
              </a:spcBef>
            </a:pPr>
            <a:r>
              <a:rPr lang="en-US" sz="2628" spc="47">
                <a:solidFill>
                  <a:srgbClr val="FFFFFF"/>
                </a:solidFill>
                <a:latin typeface="Glacial Indifference"/>
              </a:rPr>
              <a:t>Máscara de segmentación de caries de tamaño completo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053895" y="5088908"/>
            <a:ext cx="2584815" cy="1384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705"/>
              </a:lnSpc>
              <a:spcBef>
                <a:spcPct val="0"/>
              </a:spcBef>
            </a:pPr>
            <a:r>
              <a:rPr lang="en-US" sz="2528" spc="45">
                <a:solidFill>
                  <a:srgbClr val="FFFFFF"/>
                </a:solidFill>
                <a:latin typeface="Glacial Indifference"/>
              </a:rPr>
              <a:t>Cajas de cada área de caries en las imágenes de tamaño completo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12832" y="3606445"/>
            <a:ext cx="1714859" cy="38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7"/>
              </a:lnSpc>
            </a:pPr>
            <a:r>
              <a:rPr lang="en-US" sz="2103" spc="37">
                <a:solidFill>
                  <a:srgbClr val="FFFFFF"/>
                </a:solidFill>
                <a:latin typeface="Glacial Indifference Bold"/>
              </a:rPr>
              <a:t>IMAGES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604988" y="3606445"/>
            <a:ext cx="1665550" cy="38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7"/>
              </a:lnSpc>
            </a:pPr>
            <a:r>
              <a:rPr lang="en-US" sz="2103" spc="37">
                <a:solidFill>
                  <a:srgbClr val="FFFFFF"/>
                </a:solidFill>
                <a:latin typeface="Glacial Indifference Bold"/>
              </a:rPr>
              <a:t>LABELS_CUT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40895" y="5847684"/>
            <a:ext cx="1714859" cy="38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7"/>
              </a:lnSpc>
            </a:pPr>
            <a:r>
              <a:rPr lang="en-US" sz="2103" spc="37">
                <a:solidFill>
                  <a:srgbClr val="FFFFFF"/>
                </a:solidFill>
                <a:latin typeface="Glacial Indifference Bold"/>
              </a:rPr>
              <a:t>LABELS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604988" y="5815031"/>
            <a:ext cx="2230512" cy="781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7"/>
              </a:lnSpc>
            </a:pPr>
            <a:r>
              <a:rPr lang="en-US" sz="2103" spc="37">
                <a:solidFill>
                  <a:srgbClr val="FFFFFF"/>
                </a:solidFill>
                <a:latin typeface="Glacial Indifference Bold"/>
              </a:rPr>
              <a:t>ANNOTATIONS.BBOXES_CARIES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28700" y="1254625"/>
            <a:ext cx="7972326" cy="1058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91"/>
              </a:lnSpc>
            </a:pPr>
            <a:r>
              <a:rPr lang="en-US" sz="9037">
                <a:solidFill>
                  <a:srgbClr val="F9F8FF"/>
                </a:solidFill>
                <a:latin typeface="Advent Pro Bold"/>
              </a:rPr>
              <a:t>DATOS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12832" y="7399116"/>
            <a:ext cx="1539012" cy="718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9"/>
              </a:lnSpc>
            </a:pPr>
            <a:r>
              <a:rPr lang="en-US" sz="4738" spc="85">
                <a:solidFill>
                  <a:srgbClr val="FFFFFF"/>
                </a:solidFill>
                <a:latin typeface="Glacial Indifference Bold"/>
              </a:rPr>
              <a:t>03.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12832" y="8050763"/>
            <a:ext cx="1786796" cy="38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7"/>
              </a:lnSpc>
            </a:pPr>
            <a:r>
              <a:rPr lang="en-US" sz="2103" spc="37">
                <a:solidFill>
                  <a:srgbClr val="FFFFFF"/>
                </a:solidFill>
                <a:latin typeface="Glacial Indifference Bold"/>
              </a:rPr>
              <a:t>IMAGES_CUT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7604988" y="8031137"/>
            <a:ext cx="2230512" cy="781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7"/>
              </a:lnSpc>
            </a:pPr>
            <a:r>
              <a:rPr lang="en-US" sz="2103" spc="37">
                <a:solidFill>
                  <a:srgbClr val="FFFFFF"/>
                </a:solidFill>
                <a:latin typeface="Glacial Indifference Bold"/>
              </a:rPr>
              <a:t>ANNOTATIONS.BBOXES_TEETH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7604988" y="7377419"/>
            <a:ext cx="1539012" cy="720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9"/>
              </a:lnSpc>
            </a:pPr>
            <a:r>
              <a:rPr lang="en-US" sz="4738" spc="85">
                <a:solidFill>
                  <a:srgbClr val="FFFFFF"/>
                </a:solidFill>
                <a:latin typeface="Glacial Indifference Bold"/>
              </a:rPr>
              <a:t>06.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3336808" y="7567211"/>
            <a:ext cx="3129561" cy="143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812"/>
              </a:lnSpc>
              <a:spcBef>
                <a:spcPct val="0"/>
              </a:spcBef>
            </a:pPr>
            <a:r>
              <a:rPr lang="en-US" sz="2628" spc="47">
                <a:solidFill>
                  <a:srgbClr val="FFFFFF"/>
                </a:solidFill>
                <a:latin typeface="Glacial Indifference"/>
              </a:rPr>
              <a:t>Recorte de imágenes de rayos X dentales en el borde de los dientes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151460" y="7548564"/>
            <a:ext cx="2584815" cy="1384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705"/>
              </a:lnSpc>
              <a:spcBef>
                <a:spcPct val="0"/>
              </a:spcBef>
            </a:pPr>
            <a:r>
              <a:rPr lang="en-US" sz="2528" spc="45">
                <a:solidFill>
                  <a:srgbClr val="FFFFFF"/>
                </a:solidFill>
                <a:latin typeface="Glacial Indifference"/>
              </a:rPr>
              <a:t>Cajas de cada diente en las imágenes de tamaño completo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516007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34475" y="516007"/>
            <a:ext cx="0" cy="9261104"/>
          </a:xfrm>
          <a:prstGeom prst="line">
            <a:avLst/>
          </a:prstGeom>
          <a:ln cap="flat" w="19050">
            <a:solidFill>
              <a:srgbClr val="F9F8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2387514" y="5353050"/>
            <a:ext cx="5632133" cy="753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63"/>
              </a:lnSpc>
            </a:pPr>
            <a:r>
              <a:rPr lang="en-US" sz="6384">
                <a:solidFill>
                  <a:srgbClr val="F9F8FF"/>
                </a:solidFill>
                <a:latin typeface="Advent Pro Bold"/>
              </a:rPr>
              <a:t>DATOS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387514" y="1711014"/>
            <a:ext cx="2846642" cy="2850205"/>
          </a:xfrm>
          <a:custGeom>
            <a:avLst/>
            <a:gdLst/>
            <a:ahLst/>
            <a:cxnLst/>
            <a:rect r="r" b="b" t="t" l="l"/>
            <a:pathLst>
              <a:path h="2850205" w="2846642">
                <a:moveTo>
                  <a:pt x="0" y="0"/>
                </a:moveTo>
                <a:lnTo>
                  <a:pt x="2846642" y="0"/>
                </a:lnTo>
                <a:lnTo>
                  <a:pt x="2846642" y="2850205"/>
                </a:lnTo>
                <a:lnTo>
                  <a:pt x="0" y="28502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387514" y="1378820"/>
            <a:ext cx="4685269" cy="4727479"/>
          </a:xfrm>
          <a:custGeom>
            <a:avLst/>
            <a:gdLst/>
            <a:ahLst/>
            <a:cxnLst/>
            <a:rect r="r" b="b" t="t" l="l"/>
            <a:pathLst>
              <a:path h="4727479" w="4685269">
                <a:moveTo>
                  <a:pt x="0" y="0"/>
                </a:moveTo>
                <a:lnTo>
                  <a:pt x="4685269" y="0"/>
                </a:lnTo>
                <a:lnTo>
                  <a:pt x="4685269" y="4727479"/>
                </a:lnTo>
                <a:lnTo>
                  <a:pt x="0" y="47274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153886" y="1378820"/>
            <a:ext cx="4727479" cy="4727479"/>
          </a:xfrm>
          <a:custGeom>
            <a:avLst/>
            <a:gdLst/>
            <a:ahLst/>
            <a:cxnLst/>
            <a:rect r="r" b="b" t="t" l="l"/>
            <a:pathLst>
              <a:path h="4727479" w="4727479">
                <a:moveTo>
                  <a:pt x="0" y="0"/>
                </a:moveTo>
                <a:lnTo>
                  <a:pt x="4727479" y="0"/>
                </a:lnTo>
                <a:lnTo>
                  <a:pt x="4727479" y="4727479"/>
                </a:lnTo>
                <a:lnTo>
                  <a:pt x="0" y="47274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99744" y="6687324"/>
            <a:ext cx="5660809" cy="2063270"/>
            <a:chOff x="0" y="0"/>
            <a:chExt cx="1490913" cy="54341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90913" cy="543413"/>
            </a:xfrm>
            <a:custGeom>
              <a:avLst/>
              <a:gdLst/>
              <a:ahLst/>
              <a:cxnLst/>
              <a:rect r="r" b="b" t="t" l="l"/>
              <a:pathLst>
                <a:path h="543413" w="1490913">
                  <a:moveTo>
                    <a:pt x="0" y="0"/>
                  </a:moveTo>
                  <a:lnTo>
                    <a:pt x="1490913" y="0"/>
                  </a:lnTo>
                  <a:lnTo>
                    <a:pt x="1490913" y="543413"/>
                  </a:lnTo>
                  <a:lnTo>
                    <a:pt x="0" y="543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9F8FF"/>
              </a:solidFill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111938" y="7000636"/>
            <a:ext cx="1858733" cy="720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9"/>
              </a:lnSpc>
            </a:pPr>
            <a:r>
              <a:rPr lang="en-US" sz="4738" spc="85">
                <a:solidFill>
                  <a:srgbClr val="FFFFFF"/>
                </a:solidFill>
                <a:latin typeface="Glacial Indifference Bold"/>
              </a:rPr>
              <a:t>03.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83875" y="7805876"/>
            <a:ext cx="1786796" cy="38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7"/>
              </a:lnSpc>
            </a:pPr>
            <a:r>
              <a:rPr lang="en-US" sz="2103" spc="37">
                <a:solidFill>
                  <a:srgbClr val="FFFFFF"/>
                </a:solidFill>
                <a:latin typeface="Glacial Indifference Bold"/>
              </a:rPr>
              <a:t>IMAGES_CUT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687221" y="6687324"/>
            <a:ext cx="5660809" cy="2063270"/>
            <a:chOff x="0" y="0"/>
            <a:chExt cx="1490913" cy="54341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90913" cy="543413"/>
            </a:xfrm>
            <a:custGeom>
              <a:avLst/>
              <a:gdLst/>
              <a:ahLst/>
              <a:cxnLst/>
              <a:rect r="r" b="b" t="t" l="l"/>
              <a:pathLst>
                <a:path h="543413" w="1490913">
                  <a:moveTo>
                    <a:pt x="0" y="0"/>
                  </a:moveTo>
                  <a:lnTo>
                    <a:pt x="1490913" y="0"/>
                  </a:lnTo>
                  <a:lnTo>
                    <a:pt x="1490913" y="543413"/>
                  </a:lnTo>
                  <a:lnTo>
                    <a:pt x="0" y="543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9F8FF"/>
              </a:solidFill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899416" y="6980753"/>
            <a:ext cx="1714859" cy="720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9"/>
              </a:lnSpc>
            </a:pPr>
            <a:r>
              <a:rPr lang="en-US" sz="4738" spc="85">
                <a:solidFill>
                  <a:srgbClr val="FFFFFF"/>
                </a:solidFill>
                <a:latin typeface="Glacial Indifference Bold"/>
              </a:rPr>
              <a:t>04.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899416" y="7684937"/>
            <a:ext cx="1714859" cy="38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7"/>
              </a:lnSpc>
            </a:pPr>
            <a:r>
              <a:rPr lang="en-US" sz="2103" spc="37">
                <a:solidFill>
                  <a:srgbClr val="FFFFFF"/>
                </a:solidFill>
                <a:latin typeface="Glacial Indifference Bold"/>
              </a:rPr>
              <a:t>LABELS_CUT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242789" y="6993645"/>
            <a:ext cx="3129561" cy="143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812"/>
              </a:lnSpc>
              <a:spcBef>
                <a:spcPct val="0"/>
              </a:spcBef>
            </a:pPr>
            <a:r>
              <a:rPr lang="en-US" sz="2628" spc="47">
                <a:solidFill>
                  <a:srgbClr val="FFFFFF"/>
                </a:solidFill>
                <a:latin typeface="Glacial Indifference"/>
              </a:rPr>
              <a:t>Recorte de imágenes de rayos X dentales en el borde de los dientes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311474" y="6924684"/>
            <a:ext cx="2812323" cy="15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491"/>
              </a:lnSpc>
              <a:spcBef>
                <a:spcPct val="0"/>
              </a:spcBef>
            </a:pPr>
            <a:r>
              <a:rPr lang="en-US" sz="2328" spc="41">
                <a:solidFill>
                  <a:srgbClr val="FFFFFF"/>
                </a:solidFill>
                <a:latin typeface="Glacial Indifference"/>
              </a:rPr>
              <a:t>Máscara de segmentación de caries de tamaño completo en el borde de los dientes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470635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34475" y="516007"/>
            <a:ext cx="0" cy="9261104"/>
          </a:xfrm>
          <a:prstGeom prst="line">
            <a:avLst/>
          </a:prstGeom>
          <a:ln cap="flat" w="19050">
            <a:solidFill>
              <a:srgbClr val="F9F8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764237" y="2209026"/>
            <a:ext cx="5777906" cy="5785138"/>
          </a:xfrm>
          <a:custGeom>
            <a:avLst/>
            <a:gdLst/>
            <a:ahLst/>
            <a:cxnLst/>
            <a:rect r="r" b="b" t="t" l="l"/>
            <a:pathLst>
              <a:path h="5785138" w="5777906">
                <a:moveTo>
                  <a:pt x="0" y="0"/>
                </a:moveTo>
                <a:lnTo>
                  <a:pt x="5777907" y="0"/>
                </a:lnTo>
                <a:lnTo>
                  <a:pt x="5777907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763250" y="2209026"/>
            <a:ext cx="5778894" cy="5785138"/>
            <a:chOff x="0" y="0"/>
            <a:chExt cx="1522013" cy="15236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22013" cy="1523658"/>
            </a:xfrm>
            <a:custGeom>
              <a:avLst/>
              <a:gdLst/>
              <a:ahLst/>
              <a:cxnLst/>
              <a:rect r="r" b="b" t="t" l="l"/>
              <a:pathLst>
                <a:path h="1523658" w="1522013">
                  <a:moveTo>
                    <a:pt x="0" y="0"/>
                  </a:moveTo>
                  <a:lnTo>
                    <a:pt x="1522013" y="0"/>
                  </a:lnTo>
                  <a:lnTo>
                    <a:pt x="1522013" y="1523658"/>
                  </a:lnTo>
                  <a:lnTo>
                    <a:pt x="0" y="1523658"/>
                  </a:lnTo>
                  <a:close/>
                </a:path>
              </a:pathLst>
            </a:custGeom>
            <a:solidFill>
              <a:srgbClr val="F9F8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1206115" y="2642097"/>
            <a:ext cx="4879853" cy="4879853"/>
          </a:xfrm>
          <a:custGeom>
            <a:avLst/>
            <a:gdLst/>
            <a:ahLst/>
            <a:cxnLst/>
            <a:rect r="r" b="b" t="t" l="l"/>
            <a:pathLst>
              <a:path h="4879853" w="4879853">
                <a:moveTo>
                  <a:pt x="0" y="0"/>
                </a:moveTo>
                <a:lnTo>
                  <a:pt x="4879853" y="0"/>
                </a:lnTo>
                <a:lnTo>
                  <a:pt x="4879853" y="4879853"/>
                </a:lnTo>
                <a:lnTo>
                  <a:pt x="0" y="48798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4294940"/>
            <a:ext cx="8935637" cy="2461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51"/>
              </a:lnSpc>
            </a:pPr>
            <a:r>
              <a:rPr lang="en-US" sz="8926">
                <a:solidFill>
                  <a:srgbClr val="F9F8FF"/>
                </a:solidFill>
                <a:latin typeface="Advent Pro Ultra-Bold"/>
              </a:rPr>
              <a:t>PRE-PROCESAMIENTO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892513"/>
            <a:ext cx="4166179" cy="2320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662"/>
              </a:lnSpc>
            </a:pPr>
            <a:r>
              <a:rPr lang="en-US" sz="16821" spc="1900">
                <a:solidFill>
                  <a:srgbClr val="F9F8FF"/>
                </a:solidFill>
                <a:latin typeface="Advent Pro Ultra-Bold"/>
              </a:rPr>
              <a:t>03.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935882"/>
            <a:ext cx="6320017" cy="261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F9F8FF"/>
                </a:solidFill>
                <a:latin typeface="Glacial Indifference"/>
              </a:rPr>
              <a:t>Se realizan algunos pre-procesamientos a los datos como resize por la diferencia en tamaño de las imagenes, la normalizacion, la conversion a 3 canales junto con adaptaciones para el funcionamiento en la UNET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470635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34475" y="516007"/>
            <a:ext cx="0" cy="9261104"/>
          </a:xfrm>
          <a:prstGeom prst="line">
            <a:avLst/>
          </a:prstGeom>
          <a:ln cap="flat" w="19050">
            <a:solidFill>
              <a:srgbClr val="F9F8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764237" y="2209026"/>
            <a:ext cx="5777906" cy="5785138"/>
          </a:xfrm>
          <a:custGeom>
            <a:avLst/>
            <a:gdLst/>
            <a:ahLst/>
            <a:cxnLst/>
            <a:rect r="r" b="b" t="t" l="l"/>
            <a:pathLst>
              <a:path h="5785138" w="5777906">
                <a:moveTo>
                  <a:pt x="0" y="0"/>
                </a:moveTo>
                <a:lnTo>
                  <a:pt x="5777907" y="0"/>
                </a:lnTo>
                <a:lnTo>
                  <a:pt x="5777907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763250" y="2209026"/>
            <a:ext cx="5778894" cy="5785138"/>
            <a:chOff x="0" y="0"/>
            <a:chExt cx="1522013" cy="15236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22013" cy="1523658"/>
            </a:xfrm>
            <a:custGeom>
              <a:avLst/>
              <a:gdLst/>
              <a:ahLst/>
              <a:cxnLst/>
              <a:rect r="r" b="b" t="t" l="l"/>
              <a:pathLst>
                <a:path h="1523658" w="1522013">
                  <a:moveTo>
                    <a:pt x="0" y="0"/>
                  </a:moveTo>
                  <a:lnTo>
                    <a:pt x="1522013" y="0"/>
                  </a:lnTo>
                  <a:lnTo>
                    <a:pt x="1522013" y="1523658"/>
                  </a:lnTo>
                  <a:lnTo>
                    <a:pt x="0" y="1523658"/>
                  </a:lnTo>
                  <a:close/>
                </a:path>
              </a:pathLst>
            </a:custGeom>
            <a:solidFill>
              <a:srgbClr val="F9F8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1165773" y="2605838"/>
            <a:ext cx="4973848" cy="4984579"/>
          </a:xfrm>
          <a:custGeom>
            <a:avLst/>
            <a:gdLst/>
            <a:ahLst/>
            <a:cxnLst/>
            <a:rect r="r" b="b" t="t" l="l"/>
            <a:pathLst>
              <a:path h="4984579" w="4973848">
                <a:moveTo>
                  <a:pt x="0" y="0"/>
                </a:moveTo>
                <a:lnTo>
                  <a:pt x="4973848" y="0"/>
                </a:lnTo>
                <a:lnTo>
                  <a:pt x="4973848" y="4984579"/>
                </a:lnTo>
                <a:lnTo>
                  <a:pt x="0" y="4984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4294940"/>
            <a:ext cx="7829252" cy="1252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51"/>
              </a:lnSpc>
            </a:pPr>
            <a:r>
              <a:rPr lang="en-US" sz="8926">
                <a:solidFill>
                  <a:srgbClr val="F9F8FF"/>
                </a:solidFill>
                <a:latin typeface="Advent Pro Ultra-Bold"/>
              </a:rPr>
              <a:t>RED NEURONAL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892513"/>
            <a:ext cx="4166179" cy="2320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662"/>
              </a:lnSpc>
            </a:pPr>
            <a:r>
              <a:rPr lang="en-US" sz="16821" spc="1900">
                <a:solidFill>
                  <a:srgbClr val="F9F8FF"/>
                </a:solidFill>
                <a:latin typeface="Advent Pro Ultra-Bold"/>
              </a:rPr>
              <a:t>04.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253220"/>
            <a:ext cx="6320017" cy="1740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F9F8FF"/>
                </a:solidFill>
                <a:latin typeface="Glacial Indifference"/>
              </a:rPr>
              <a:t>En este caso de segmentacion se uso una configuracion de una unet para poder conseguir resultados relevantes segmentado las caries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516007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655608" y="2156895"/>
            <a:ext cx="8976784" cy="7450367"/>
          </a:xfrm>
          <a:custGeom>
            <a:avLst/>
            <a:gdLst/>
            <a:ahLst/>
            <a:cxnLst/>
            <a:rect r="r" b="b" t="t" l="l"/>
            <a:pathLst>
              <a:path h="7450367" w="8976784">
                <a:moveTo>
                  <a:pt x="0" y="0"/>
                </a:moveTo>
                <a:lnTo>
                  <a:pt x="8976784" y="0"/>
                </a:lnTo>
                <a:lnTo>
                  <a:pt x="8976784" y="7450367"/>
                </a:lnTo>
                <a:lnTo>
                  <a:pt x="0" y="74503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43136" y="1067032"/>
            <a:ext cx="14999008" cy="1253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56"/>
              </a:lnSpc>
            </a:pPr>
            <a:r>
              <a:rPr lang="en-US" sz="10543">
                <a:solidFill>
                  <a:srgbClr val="F9F8FF"/>
                </a:solidFill>
                <a:latin typeface="Advent Pro Bold"/>
              </a:rPr>
              <a:t>ESTRUCTURA UNET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9783" y="470635"/>
            <a:ext cx="17348434" cy="9254986"/>
            <a:chOff x="0" y="0"/>
            <a:chExt cx="4427395" cy="236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7394" cy="2361912"/>
            </a:xfrm>
            <a:custGeom>
              <a:avLst/>
              <a:gdLst/>
              <a:ahLst/>
              <a:cxnLst/>
              <a:rect r="r" b="b" t="t" l="l"/>
              <a:pathLst>
                <a:path h="2361912" w="4427394">
                  <a:moveTo>
                    <a:pt x="0" y="0"/>
                  </a:moveTo>
                  <a:lnTo>
                    <a:pt x="4427394" y="0"/>
                  </a:lnTo>
                  <a:lnTo>
                    <a:pt x="4427394" y="2361912"/>
                  </a:lnTo>
                  <a:lnTo>
                    <a:pt x="0" y="2361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FFFFF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34475" y="516007"/>
            <a:ext cx="0" cy="9261104"/>
          </a:xfrm>
          <a:prstGeom prst="line">
            <a:avLst/>
          </a:prstGeom>
          <a:ln cap="flat" w="19050">
            <a:solidFill>
              <a:srgbClr val="F9F8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764237" y="2209026"/>
            <a:ext cx="5777906" cy="5785138"/>
          </a:xfrm>
          <a:custGeom>
            <a:avLst/>
            <a:gdLst/>
            <a:ahLst/>
            <a:cxnLst/>
            <a:rect r="r" b="b" t="t" l="l"/>
            <a:pathLst>
              <a:path h="5785138" w="5777906">
                <a:moveTo>
                  <a:pt x="0" y="0"/>
                </a:moveTo>
                <a:lnTo>
                  <a:pt x="5777907" y="0"/>
                </a:lnTo>
                <a:lnTo>
                  <a:pt x="5777907" y="5785138"/>
                </a:lnTo>
                <a:lnTo>
                  <a:pt x="0" y="5785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763250" y="2209026"/>
            <a:ext cx="5778894" cy="5785138"/>
            <a:chOff x="0" y="0"/>
            <a:chExt cx="1522013" cy="15236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22013" cy="1523658"/>
            </a:xfrm>
            <a:custGeom>
              <a:avLst/>
              <a:gdLst/>
              <a:ahLst/>
              <a:cxnLst/>
              <a:rect r="r" b="b" t="t" l="l"/>
              <a:pathLst>
                <a:path h="1523658" w="1522013">
                  <a:moveTo>
                    <a:pt x="0" y="0"/>
                  </a:moveTo>
                  <a:lnTo>
                    <a:pt x="1522013" y="0"/>
                  </a:lnTo>
                  <a:lnTo>
                    <a:pt x="1522013" y="1523658"/>
                  </a:lnTo>
                  <a:lnTo>
                    <a:pt x="0" y="1523658"/>
                  </a:lnTo>
                  <a:close/>
                </a:path>
              </a:pathLst>
            </a:custGeom>
            <a:solidFill>
              <a:srgbClr val="F9F8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97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4294940"/>
            <a:ext cx="7829252" cy="1252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51"/>
              </a:lnSpc>
            </a:pPr>
            <a:r>
              <a:rPr lang="en-US" sz="8926">
                <a:solidFill>
                  <a:srgbClr val="F9F8FF"/>
                </a:solidFill>
                <a:latin typeface="Advent Pro Ultra-Bold"/>
              </a:rPr>
              <a:t>METRICA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1892513"/>
            <a:ext cx="4166179" cy="2320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662"/>
              </a:lnSpc>
            </a:pPr>
            <a:r>
              <a:rPr lang="en-US" sz="16821" spc="1900">
                <a:solidFill>
                  <a:srgbClr val="F9F8FF"/>
                </a:solidFill>
                <a:latin typeface="Advent Pro Ultra-Bold"/>
              </a:rPr>
              <a:t>05.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253220"/>
            <a:ext cx="6320017" cy="861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F9F8FF"/>
                </a:solidFill>
                <a:latin typeface="Glacial Indifference"/>
              </a:rPr>
              <a:t>En este caso para la UNET se uso pixel accuracy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158018" y="2548261"/>
            <a:ext cx="7829252" cy="831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42"/>
              </a:lnSpc>
            </a:pPr>
            <a:r>
              <a:rPr lang="en-US" sz="5927">
                <a:solidFill>
                  <a:srgbClr val="000000"/>
                </a:solidFill>
                <a:latin typeface="Advent Pro Ultra-Bold"/>
              </a:rPr>
              <a:t>PIXEL ACCURACY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570101" y="4234932"/>
            <a:ext cx="5689199" cy="2473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712"/>
              </a:lnSpc>
            </a:pPr>
            <a:r>
              <a:rPr lang="en-US" sz="17821" spc="2013">
                <a:solidFill>
                  <a:srgbClr val="000000"/>
                </a:solidFill>
                <a:latin typeface="Advent Pro Ultra-Bold"/>
              </a:rPr>
              <a:t>60%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DAFo665Ecpk</dc:identifier>
  <dcterms:modified xsi:type="dcterms:W3CDTF">2011-08-01T06:04:30Z</dcterms:modified>
  <cp:revision>1</cp:revision>
  <dc:title>Presentación inteligencia artificial futuro y tecnología ilustrada moderna colorida </dc:title>
</cp:coreProperties>
</file>

<file path=docProps/thumbnail.jpeg>
</file>